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4" r:id="rId2"/>
    <p:sldId id="257" r:id="rId3"/>
    <p:sldId id="258" r:id="rId4"/>
    <p:sldId id="259" r:id="rId5"/>
    <p:sldId id="260" r:id="rId6"/>
    <p:sldId id="261" r:id="rId7"/>
    <p:sldId id="275" r:id="rId8"/>
    <p:sldId id="264" r:id="rId9"/>
    <p:sldId id="276" r:id="rId10"/>
    <p:sldId id="270" r:id="rId11"/>
    <p:sldId id="271" r:id="rId12"/>
    <p:sldId id="273" r:id="rId13"/>
    <p:sldId id="272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3A98-4916-43EA-A149-D779BCC268C7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923EB-4E85-4A6D-BFC3-582B0728A96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2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1. Turning ideas to reality, creating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07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Challenges addressed</a:t>
            </a:r>
          </a:p>
          <a:p>
            <a:pPr marL="171450" indent="-171450">
              <a:buFontTx/>
              <a:buChar char="-"/>
            </a:pPr>
            <a:r>
              <a:rPr lang="en-ZA" dirty="0"/>
              <a:t>Conflicting code changes</a:t>
            </a:r>
          </a:p>
          <a:p>
            <a:pPr marL="171450" indent="-171450">
              <a:buFontTx/>
              <a:buChar char="-"/>
            </a:pPr>
            <a:r>
              <a:rPr lang="en-ZA" dirty="0"/>
              <a:t>Difficulty tracking changes</a:t>
            </a:r>
          </a:p>
          <a:p>
            <a:pPr marL="171450" indent="-171450">
              <a:buFontTx/>
              <a:buChar char="-"/>
            </a:pPr>
            <a:r>
              <a:rPr lang="en-ZA" dirty="0"/>
              <a:t>Potential loss of data (code)</a:t>
            </a:r>
          </a:p>
          <a:p>
            <a:pPr marL="171450" indent="-171450">
              <a:buFontTx/>
              <a:buChar char="-"/>
            </a:pPr>
            <a:r>
              <a:rPr lang="en-ZA" dirty="0"/>
              <a:t>What if something happens to your PC? Where does the work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488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Unix-like - </a:t>
            </a:r>
            <a:r>
              <a:rPr lang="en-US" dirty="0"/>
              <a:t>A Unix-style command is a command-line instruction that follows the syntax and conventions commonly found in Unix-based operating systems, such as Linux and macOS. These commands are executed in a terminal or shell, where users can interact with the operating system and software through text-based commands.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026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You code could be the key to society becoming more advanced. Even if it helps a student advance their HTML or data 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643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077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708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389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7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756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917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189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835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441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070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1584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1306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lie190" TargetMode="External"/><Relationship Id="rId2" Type="http://schemas.openxmlformats.org/officeDocument/2006/relationships/hyperlink" Target="https://www.linkedin.com/in/eli-nimy-a752a119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Ellie190/git-and-github-sour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github.com/meta-llama/llama-mode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s://github.com/Ellie190/BCNN-for-Ocular-Disease-Classif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github.com/rstudio/pointblank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github.com/pandas-dev/pandas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flutter/flut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llie190" TargetMode="External"/><Relationship Id="rId5" Type="http://schemas.openxmlformats.org/officeDocument/2006/relationships/hyperlink" Target="https://rahuldkjain.github.io/gh-profile-readme-generator/" TargetMode="External"/><Relationship Id="rId4" Type="http://schemas.openxmlformats.org/officeDocument/2006/relationships/hyperlink" Target="https://zzetao.github.io/awesome-github-profil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lie190/e-tech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hyperlink" Target="https://elitechblog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www.youtube.com/watch?v=iYkLrXobBb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ww.youtube.com/watch?v=15JdnYqPEt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ithub.com/en/account-and-profile/setting-up-and-managing-your-personal-account-on-github/managing-email-preferences/verifying-your-email-address#troubleshooting-email-verification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8E8D-9FD1-D3F9-7442-BC5B5808B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GitHub &amp; Git Introduction</a:t>
            </a:r>
            <a:br>
              <a:rPr lang="en-ZA" dirty="0"/>
            </a:br>
            <a:r>
              <a:rPr lang="en-ZA" dirty="0"/>
              <a:t> Eli Nimy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186DC-9C15-0E86-FF3D-2B119CF1AD59}"/>
              </a:ext>
            </a:extLst>
          </p:cNvPr>
          <p:cNvSpPr txBox="1"/>
          <p:nvPr/>
        </p:nvSpPr>
        <p:spPr>
          <a:xfrm>
            <a:off x="9238593" y="5152384"/>
            <a:ext cx="2701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Connect with Me: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ADDB9-6B56-6841-1926-013644D6C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17" y="3717235"/>
            <a:ext cx="3896139" cy="17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EFFB-6A62-0691-4DDD-88170A57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Demo 1 – Open 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9095-F372-EC0B-030A-01868327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sz="2000" dirty="0"/>
              <a:t>Create a public GitHub repository named: random-things</a:t>
            </a:r>
          </a:p>
          <a:p>
            <a:pPr lvl="1"/>
            <a:r>
              <a:rPr lang="en-ZA" sz="1700" dirty="0"/>
              <a:t>Discuss repository naming conventions</a:t>
            </a:r>
            <a:endParaRPr lang="en-ZA" sz="1800" dirty="0"/>
          </a:p>
          <a:p>
            <a:pPr lvl="1"/>
            <a:r>
              <a:rPr lang="en-ZA" sz="1800" dirty="0"/>
              <a:t>Add a README, licenses, </a:t>
            </a:r>
            <a:r>
              <a:rPr lang="en-ZA" sz="1800" dirty="0" err="1"/>
              <a:t>gitignore</a:t>
            </a:r>
            <a:r>
              <a:rPr lang="en-ZA" sz="1800" dirty="0"/>
              <a:t> </a:t>
            </a:r>
          </a:p>
          <a:p>
            <a:pPr lvl="1"/>
            <a:r>
              <a:rPr lang="en-ZA" sz="1800" dirty="0"/>
              <a:t> Discuss licenses and how to edit the </a:t>
            </a:r>
            <a:r>
              <a:rPr lang="en-ZA" sz="1800" dirty="0" err="1"/>
              <a:t>gitignore</a:t>
            </a:r>
            <a:r>
              <a:rPr lang="en-ZA" sz="1800" dirty="0"/>
              <a:t> and README</a:t>
            </a:r>
          </a:p>
          <a:p>
            <a:r>
              <a:rPr lang="en-ZA" sz="2000" dirty="0"/>
              <a:t>Copy all the resource files to the repo</a:t>
            </a:r>
          </a:p>
          <a:p>
            <a:r>
              <a:rPr lang="en-ZA" sz="2000" dirty="0"/>
              <a:t>Edit repository README</a:t>
            </a:r>
          </a:p>
          <a:p>
            <a:pPr lvl="1"/>
            <a:r>
              <a:rPr lang="en-ZA" sz="1800" dirty="0"/>
              <a:t>Have a description section</a:t>
            </a:r>
          </a:p>
          <a:p>
            <a:pPr lvl="1"/>
            <a:r>
              <a:rPr lang="en-ZA" sz="1800" dirty="0"/>
              <a:t>Have git clone section</a:t>
            </a:r>
          </a:p>
          <a:p>
            <a:pPr lvl="1"/>
            <a:r>
              <a:rPr lang="en-ZA" sz="1800" dirty="0"/>
              <a:t>Add image and link to how to generate image</a:t>
            </a:r>
          </a:p>
          <a:p>
            <a:r>
              <a:rPr lang="en-ZA" sz="2000" dirty="0"/>
              <a:t>How to add collaborates</a:t>
            </a:r>
          </a:p>
          <a:p>
            <a:r>
              <a:rPr lang="en-ZA" sz="2000" dirty="0"/>
              <a:t>How to delete a repository or edit repository rights</a:t>
            </a:r>
          </a:p>
          <a:p>
            <a:r>
              <a:rPr lang="en-ZA" sz="2000" dirty="0"/>
              <a:t>Add a local folder or code to GitHub</a:t>
            </a:r>
          </a:p>
          <a:p>
            <a:r>
              <a:rPr lang="en-ZA" sz="2000" dirty="0"/>
              <a:t>How to clone a GitHub repository</a:t>
            </a:r>
          </a:p>
          <a:p>
            <a:r>
              <a:rPr lang="en-ZA" sz="2000" dirty="0"/>
              <a:t>Make changes to files and commit the changes. </a:t>
            </a:r>
          </a:p>
          <a:p>
            <a:r>
              <a:rPr lang="en-ZA" sz="2000" dirty="0"/>
              <a:t>Run python script on Git</a:t>
            </a:r>
          </a:p>
        </p:txBody>
      </p:sp>
    </p:spTree>
    <p:extLst>
      <p:ext uri="{BB962C8B-B14F-4D97-AF65-F5344CB8AC3E}">
        <p14:creationId xmlns:p14="http://schemas.microsoft.com/office/powerpoint/2010/main" val="229263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4411-6528-44CC-0B8D-34DBC49A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3ACA-B076-9787-776B-3839F590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400" dirty="0"/>
              <a:t>Create a public repository</a:t>
            </a:r>
          </a:p>
          <a:p>
            <a:r>
              <a:rPr lang="en-ZA" sz="2400" dirty="0"/>
              <a:t>Have a </a:t>
            </a:r>
            <a:r>
              <a:rPr lang="en-ZA" sz="2400" dirty="0" err="1"/>
              <a:t>gitignore</a:t>
            </a:r>
            <a:r>
              <a:rPr lang="en-ZA" sz="2400" dirty="0"/>
              <a:t> for all word documents and power points</a:t>
            </a:r>
          </a:p>
          <a:p>
            <a:r>
              <a:rPr lang="en-ZA" sz="2400" dirty="0"/>
              <a:t>Document your repository</a:t>
            </a:r>
          </a:p>
          <a:p>
            <a:r>
              <a:rPr lang="en-ZA" sz="2400" dirty="0"/>
              <a:t>Add any code or files to your repository that you would like to opensource</a:t>
            </a:r>
          </a:p>
          <a:p>
            <a:pPr lvl="1"/>
            <a:r>
              <a:rPr lang="en-ZA" sz="2000" dirty="0"/>
              <a:t>You can use the following files if you do not have any files to add: </a:t>
            </a:r>
            <a:r>
              <a:rPr lang="en-ZA" sz="2000" b="1" dirty="0"/>
              <a:t>index.html, styles.css and hello_git.py </a:t>
            </a:r>
          </a:p>
          <a:p>
            <a:r>
              <a:rPr lang="en-ZA" sz="2400" dirty="0"/>
              <a:t>Share a link to your repository on the chat</a:t>
            </a:r>
          </a:p>
        </p:txBody>
      </p:sp>
    </p:spTree>
    <p:extLst>
      <p:ext uri="{BB962C8B-B14F-4D97-AF65-F5344CB8AC3E}">
        <p14:creationId xmlns:p14="http://schemas.microsoft.com/office/powerpoint/2010/main" val="50225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E22A-F20A-B7D4-9902-C95ABE48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B082-C508-1B16-79E6-CBFC4F10B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 a repository named: debug-python-functions</a:t>
            </a:r>
          </a:p>
          <a:p>
            <a:r>
              <a:rPr lang="en-ZA" dirty="0"/>
              <a:t>Make the repository public</a:t>
            </a:r>
          </a:p>
          <a:p>
            <a:r>
              <a:rPr lang="en-ZA" dirty="0"/>
              <a:t>Create a branch for each debug function</a:t>
            </a:r>
          </a:p>
          <a:p>
            <a:r>
              <a:rPr lang="en-ZA" dirty="0"/>
              <a:t>The branch should be named after the function being debugged</a:t>
            </a:r>
          </a:p>
          <a:p>
            <a:r>
              <a:rPr lang="en-ZA" dirty="0"/>
              <a:t>Write clear commit messages for what was debugged</a:t>
            </a:r>
          </a:p>
          <a:p>
            <a:r>
              <a:rPr lang="en-ZA" dirty="0"/>
              <a:t>Merge all changes to the main branch once done</a:t>
            </a:r>
          </a:p>
          <a:p>
            <a:r>
              <a:rPr lang="en-ZA" dirty="0"/>
              <a:t>Cover:</a:t>
            </a:r>
          </a:p>
          <a:p>
            <a:pPr lvl="1"/>
            <a:r>
              <a:rPr lang="en-ZA" dirty="0"/>
              <a:t>How to create branches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831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D8A8-2E1D-862E-46AF-406BD2A1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Activity 2 – Groups of 3 or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0098-890D-869F-763C-31C9D4B1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 a repository named: debug-python-functions</a:t>
            </a:r>
          </a:p>
          <a:p>
            <a:r>
              <a:rPr lang="en-ZA" dirty="0"/>
              <a:t>Make the repository public</a:t>
            </a:r>
          </a:p>
          <a:p>
            <a:r>
              <a:rPr lang="en-ZA" dirty="0"/>
              <a:t>Add collaborators</a:t>
            </a:r>
          </a:p>
          <a:p>
            <a:r>
              <a:rPr lang="en-ZA" dirty="0"/>
              <a:t>Each collaborator should debug a function in a separate branch</a:t>
            </a:r>
          </a:p>
          <a:p>
            <a:r>
              <a:rPr lang="en-ZA" dirty="0"/>
              <a:t>The branch should be named after the function being debugged</a:t>
            </a:r>
          </a:p>
          <a:p>
            <a:r>
              <a:rPr lang="en-ZA" dirty="0"/>
              <a:t>Write clear commit messages for what was debugged</a:t>
            </a:r>
          </a:p>
          <a:p>
            <a:r>
              <a:rPr lang="en-ZA" dirty="0"/>
              <a:t>Merge all changes to the main branch once done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6181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2290-2EF6-7116-267F-BB87AAFD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Documentation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FA22-E271-4D41-C3E2-7DC1028A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Source link: </a:t>
            </a:r>
            <a:r>
              <a:rPr lang="en-Z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git-and-</a:t>
            </a:r>
            <a:r>
              <a:rPr lang="en-ZA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Z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-sources</a:t>
            </a:r>
            <a:r>
              <a:rPr lang="en-Z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425FB-CE5C-D408-4BB8-B0B857EB4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t="14337" r="31210" b="22214"/>
          <a:stretch/>
        </p:blipFill>
        <p:spPr>
          <a:xfrm>
            <a:off x="835742" y="2733367"/>
            <a:ext cx="4650659" cy="2418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74657-777D-BB61-7107-6B37E021C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26621" r="32742" b="16559"/>
          <a:stretch/>
        </p:blipFill>
        <p:spPr>
          <a:xfrm>
            <a:off x="6096000" y="2733367"/>
            <a:ext cx="5260258" cy="2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1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D205-9140-725C-CB9B-EEA12F3C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Sharing Code and Open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984C4-5860-9A5C-CAF9-EA5854F2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81" t="19279" r="31062" b="5927"/>
          <a:stretch/>
        </p:blipFill>
        <p:spPr>
          <a:xfrm>
            <a:off x="838199" y="1690688"/>
            <a:ext cx="3143865" cy="19172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7E237-C967-BFB5-2FD9-074FBF6BF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8" t="15054" r="31049" b="5324"/>
          <a:stretch/>
        </p:blipFill>
        <p:spPr>
          <a:xfrm>
            <a:off x="4524066" y="1690688"/>
            <a:ext cx="3143865" cy="191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E29DD-4239-1FEA-63A9-D001A4405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5" t="17490" r="30887" b="24445"/>
          <a:stretch/>
        </p:blipFill>
        <p:spPr>
          <a:xfrm>
            <a:off x="838198" y="4321900"/>
            <a:ext cx="3143865" cy="191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83A47-C28E-73EB-5F2B-A58573F0BC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74" t="22223" r="30887" b="11541"/>
          <a:stretch/>
        </p:blipFill>
        <p:spPr>
          <a:xfrm>
            <a:off x="4533895" y="4321900"/>
            <a:ext cx="3143865" cy="191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1F5666-B397-AD87-D3C4-524C0C4618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77" t="16200" r="30887" b="11254"/>
          <a:stretch/>
        </p:blipFill>
        <p:spPr>
          <a:xfrm>
            <a:off x="8209931" y="1690687"/>
            <a:ext cx="3411794" cy="1917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69826-C4A2-B037-9B16-77A472911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2" y="4321900"/>
            <a:ext cx="3411796" cy="1917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E634-1569-0A34-E6BE-879FFF368255}"/>
              </a:ext>
            </a:extLst>
          </p:cNvPr>
          <p:cNvSpPr txBox="1"/>
          <p:nvPr/>
        </p:nvSpPr>
        <p:spPr>
          <a:xfrm>
            <a:off x="838198" y="3780273"/>
            <a:ext cx="21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r>
              <a:rPr lang="en-ZA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80E9E-500D-E1FC-69BA-3D0EA1AF8B06}"/>
              </a:ext>
            </a:extLst>
          </p:cNvPr>
          <p:cNvSpPr txBox="1"/>
          <p:nvPr/>
        </p:nvSpPr>
        <p:spPr>
          <a:xfrm>
            <a:off x="4533895" y="3794791"/>
            <a:ext cx="21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r>
              <a:rPr lang="en-ZA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09A84-1F60-C221-C170-5C32300DEA2A}"/>
              </a:ext>
            </a:extLst>
          </p:cNvPr>
          <p:cNvSpPr txBox="1"/>
          <p:nvPr/>
        </p:nvSpPr>
        <p:spPr>
          <a:xfrm>
            <a:off x="8209931" y="3780273"/>
            <a:ext cx="293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Pointblank</a:t>
            </a:r>
            <a:r>
              <a:rPr lang="en-ZA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AAC2E-B89A-BE58-AD04-5B27CA0F4DC7}"/>
              </a:ext>
            </a:extLst>
          </p:cNvPr>
          <p:cNvSpPr txBox="1"/>
          <p:nvPr/>
        </p:nvSpPr>
        <p:spPr>
          <a:xfrm>
            <a:off x="838198" y="6308209"/>
            <a:ext cx="2290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BCNN Model</a:t>
            </a:r>
            <a:r>
              <a:rPr lang="en-ZA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F19AC-E92C-5E92-C005-5501141B2B96}"/>
              </a:ext>
            </a:extLst>
          </p:cNvPr>
          <p:cNvSpPr txBox="1"/>
          <p:nvPr/>
        </p:nvSpPr>
        <p:spPr>
          <a:xfrm>
            <a:off x="4425743" y="6313941"/>
            <a:ext cx="207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Llma</a:t>
            </a:r>
            <a:r>
              <a:rPr lang="en-ZA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65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3E3-67B0-DDF3-9E00-787950AA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Community Engagement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2B572-AA15-D920-F677-6A86756A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72" t="13855" r="1448" b="7285"/>
          <a:stretch/>
        </p:blipFill>
        <p:spPr>
          <a:xfrm>
            <a:off x="5201263" y="1690688"/>
            <a:ext cx="5869859" cy="34314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7F0BD-D582-BDB0-F7E1-7E8A57037E02}"/>
              </a:ext>
            </a:extLst>
          </p:cNvPr>
          <p:cNvSpPr txBox="1"/>
          <p:nvPr/>
        </p:nvSpPr>
        <p:spPr>
          <a:xfrm>
            <a:off x="953729" y="1863213"/>
            <a:ext cx="38050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Star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Follow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Raise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Contribute to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AEBDD-BB4A-D95B-2078-E18C1B8EC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3" t="16344" r="30322" b="13261"/>
          <a:stretch/>
        </p:blipFill>
        <p:spPr>
          <a:xfrm>
            <a:off x="749710" y="4386404"/>
            <a:ext cx="3490452" cy="2004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417FF-69B3-DB9B-7C31-1FE439B34FB4}"/>
              </a:ext>
            </a:extLst>
          </p:cNvPr>
          <p:cNvSpPr txBox="1"/>
          <p:nvPr/>
        </p:nvSpPr>
        <p:spPr>
          <a:xfrm>
            <a:off x="796415" y="3771428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Short discussion example: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3175-AD90-4996-764F-EF01EBEAB41D}"/>
              </a:ext>
            </a:extLst>
          </p:cNvPr>
          <p:cNvSpPr txBox="1"/>
          <p:nvPr/>
        </p:nvSpPr>
        <p:spPr>
          <a:xfrm>
            <a:off x="5073444" y="5396439"/>
            <a:ext cx="459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4"/>
              </a:rPr>
              <a:t>https://github.com/</a:t>
            </a:r>
            <a:r>
              <a:rPr lang="en-ZA" dirty="0"/>
              <a:t> 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CB31206-5BE1-EB3D-7E1C-8ED5FCE73760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 rot="10800000" flipV="1">
            <a:off x="5073445" y="3406417"/>
            <a:ext cx="127819" cy="2174688"/>
          </a:xfrm>
          <a:prstGeom prst="curvedConnector3">
            <a:avLst>
              <a:gd name="adj1" fmla="val 2788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6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8589-296C-0601-ED9E-F678D86C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Portfolio and Showcase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3A000-CECF-4FFD-8B0B-79525A68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03" t="19506" r="30300" b="6604"/>
          <a:stretch/>
        </p:blipFill>
        <p:spPr>
          <a:xfrm>
            <a:off x="5233220" y="1496861"/>
            <a:ext cx="3264310" cy="31106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8AB4-984F-AAE2-FE0B-FE8D2E3C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3" t="22795" r="21613" b="15699"/>
          <a:stretch/>
        </p:blipFill>
        <p:spPr>
          <a:xfrm>
            <a:off x="764458" y="4763384"/>
            <a:ext cx="4468762" cy="1951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7BB18E-5852-E070-96A1-FBD4B05D12C1}"/>
              </a:ext>
            </a:extLst>
          </p:cNvPr>
          <p:cNvSpPr txBox="1"/>
          <p:nvPr/>
        </p:nvSpPr>
        <p:spPr>
          <a:xfrm>
            <a:off x="6486833" y="4903079"/>
            <a:ext cx="402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Awesome GitHub Profile READMEs</a:t>
            </a:r>
            <a:r>
              <a:rPr lang="en-Z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82EF-F191-78BF-C68F-332C58BE1902}"/>
              </a:ext>
            </a:extLst>
          </p:cNvPr>
          <p:cNvSpPr txBox="1"/>
          <p:nvPr/>
        </p:nvSpPr>
        <p:spPr>
          <a:xfrm>
            <a:off x="625577" y="1318022"/>
            <a:ext cx="414675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Profile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New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Name your repository as your GitHub account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</a:t>
            </a:r>
            <a:r>
              <a:rPr lang="en-US" sz="1600" b="1" dirty="0"/>
              <a:t>Public</a:t>
            </a:r>
            <a:r>
              <a:rPr lang="en-US" sz="1600" dirty="0"/>
              <a:t> and </a:t>
            </a:r>
            <a:r>
              <a:rPr lang="en-US" sz="1600" b="1" dirty="0"/>
              <a:t>Add a README file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create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Edit Read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Navigate to </a:t>
            </a:r>
            <a:r>
              <a:rPr lang="en-ZA" sz="1600" dirty="0">
                <a:hlinkClick r:id="rId5"/>
              </a:rPr>
              <a:t>README generator</a:t>
            </a:r>
            <a:endParaRPr lang="en-ZA" sz="1600" dirty="0"/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Edit the README Generator and click </a:t>
            </a:r>
            <a:r>
              <a:rPr lang="en-ZA" sz="1600" b="1" dirty="0"/>
              <a:t>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Copy and paste the generated README to your GitHub profile README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Preview and click </a:t>
            </a:r>
            <a:r>
              <a:rPr lang="en-ZA" sz="1600" b="1" dirty="0"/>
              <a:t>commit changes</a:t>
            </a:r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28F2F-A8F7-5DAC-A3F4-221FD8E4B083}"/>
              </a:ext>
            </a:extLst>
          </p:cNvPr>
          <p:cNvSpPr txBox="1"/>
          <p:nvPr/>
        </p:nvSpPr>
        <p:spPr>
          <a:xfrm>
            <a:off x="8917859" y="3541565"/>
            <a:ext cx="302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6"/>
              </a:rPr>
              <a:t>https://github.com/Ellie190</a:t>
            </a:r>
            <a:r>
              <a:rPr lang="en-ZA" dirty="0"/>
              <a:t> 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16D5385-77E6-9853-F179-162E5A069409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8497530" y="3052202"/>
            <a:ext cx="1934497" cy="48936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1A5F1E9-D6C6-CF64-7606-1925069040E7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5233220" y="5272411"/>
            <a:ext cx="3264310" cy="4668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8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C10-F8E5-D155-74AA-982E88F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Data Hosting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D41392-6195-ABC3-E27E-9DCC1BA71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00" t="17020" r="30807" b="6380"/>
          <a:stretch/>
        </p:blipFill>
        <p:spPr>
          <a:xfrm>
            <a:off x="560438" y="2349909"/>
            <a:ext cx="2998839" cy="17993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87AF-46AB-ED06-F1C4-BA08EF4F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4640826"/>
            <a:ext cx="1873046" cy="1248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108D3-1A72-8336-4314-67DA42227D96}"/>
              </a:ext>
            </a:extLst>
          </p:cNvPr>
          <p:cNvSpPr txBox="1"/>
          <p:nvPr/>
        </p:nvSpPr>
        <p:spPr>
          <a:xfrm>
            <a:off x="688258" y="1612490"/>
            <a:ext cx="753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/>
              <a:t>Data Hosting: </a:t>
            </a:r>
            <a:r>
              <a:rPr lang="en-ZA" sz="2400" dirty="0"/>
              <a:t>Code, Data, Models, Websites etc</a:t>
            </a:r>
            <a:r>
              <a:rPr lang="en-ZA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78720-698A-0A49-F8E4-B0B3DE3E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96" y="4602392"/>
            <a:ext cx="1868130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3625E-D4F8-7788-FA1D-734932018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877" y="2349908"/>
            <a:ext cx="2998839" cy="1799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D3438-732A-3BFA-8E1E-44885D2C32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23" b="6811"/>
          <a:stretch/>
        </p:blipFill>
        <p:spPr>
          <a:xfrm>
            <a:off x="7777317" y="2349908"/>
            <a:ext cx="2998840" cy="1799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EEFC36-467C-8923-74C0-221F7A9D1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97" t="24652" r="7850" b="24588"/>
          <a:stretch/>
        </p:blipFill>
        <p:spPr>
          <a:xfrm>
            <a:off x="8342672" y="4602392"/>
            <a:ext cx="1868130" cy="13255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A9DE39-FA29-A02D-D09C-2DE32DAAE07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596944" y="5265174"/>
            <a:ext cx="200455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60E4C9-D5F0-880A-7833-081D179DB2B5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6469626" y="5265174"/>
            <a:ext cx="18730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BE780B-ACC5-E832-3066-8CA6BAB02F17}"/>
              </a:ext>
            </a:extLst>
          </p:cNvPr>
          <p:cNvSpPr txBox="1"/>
          <p:nvPr/>
        </p:nvSpPr>
        <p:spPr>
          <a:xfrm>
            <a:off x="1890867" y="6083315"/>
            <a:ext cx="28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elitechblog</a:t>
            </a:r>
            <a:r>
              <a:rPr lang="en-ZA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 Repo</a:t>
            </a:r>
            <a:r>
              <a:rPr lang="en-ZA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6501B-D5F2-AE08-1B2E-13BE9E52506A}"/>
              </a:ext>
            </a:extLst>
          </p:cNvPr>
          <p:cNvSpPr txBox="1"/>
          <p:nvPr/>
        </p:nvSpPr>
        <p:spPr>
          <a:xfrm>
            <a:off x="5852038" y="6083315"/>
            <a:ext cx="236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elitechblog</a:t>
            </a:r>
            <a:r>
              <a:rPr lang="en-ZA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r>
              <a:rPr lang="en-ZA" dirty="0"/>
              <a:t>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495015-F7C9-4C69-68DB-72A8F677F39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306712" y="5338342"/>
            <a:ext cx="165303" cy="744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5BC325-BDF4-A89B-E8D1-ED7A34B42F9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036825" y="5338342"/>
            <a:ext cx="288207" cy="744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23B410-AFA7-7314-7E6F-752A7F82AED1}"/>
              </a:ext>
            </a:extLst>
          </p:cNvPr>
          <p:cNvSpPr txBox="1"/>
          <p:nvPr/>
        </p:nvSpPr>
        <p:spPr>
          <a:xfrm>
            <a:off x="9276737" y="6057970"/>
            <a:ext cx="272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Demo how to update the blog website using Git</a:t>
            </a:r>
          </a:p>
        </p:txBody>
      </p:sp>
    </p:spTree>
    <p:extLst>
      <p:ext uri="{BB962C8B-B14F-4D97-AF65-F5344CB8AC3E}">
        <p14:creationId xmlns:p14="http://schemas.microsoft.com/office/powerpoint/2010/main" val="6704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7445-C4F2-9ADD-05EF-3815C3B3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DE69-F304-227B-BB7D-C1CD3EC1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Questions</a:t>
            </a:r>
          </a:p>
          <a:p>
            <a:r>
              <a:rPr lang="en-ZA" dirty="0"/>
              <a:t>Why version control?</a:t>
            </a:r>
          </a:p>
          <a:p>
            <a:r>
              <a:rPr lang="en-ZA" dirty="0"/>
              <a:t>What is Git?</a:t>
            </a:r>
          </a:p>
          <a:p>
            <a:r>
              <a:rPr lang="en-ZA" dirty="0"/>
              <a:t>What is Git Bash?</a:t>
            </a:r>
          </a:p>
          <a:p>
            <a:r>
              <a:rPr lang="en-ZA" dirty="0"/>
              <a:t>What is GitHub?</a:t>
            </a:r>
          </a:p>
          <a:p>
            <a:r>
              <a:rPr lang="en-ZA" dirty="0"/>
              <a:t>Installing Git and creating a GitHub account</a:t>
            </a:r>
          </a:p>
          <a:p>
            <a:r>
              <a:rPr lang="en-ZA" dirty="0"/>
              <a:t>Working with GitHub – Demo and examples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4718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F0FB-0E6A-767A-4DAF-B8E68DF1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B70C-D9D3-B6D6-9E80-06B5D841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ZA" dirty="0"/>
              <a:t>What do you like about programming?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Where do you store your programming work?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How do you collaborate on programming projects?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How do you share your programming projects?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What do you use to document your coding projects?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163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E886-C92C-8A6C-0594-490C4F1E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Version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DFB8-901B-377A-1CB0-EEC3E2068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Version control: </a:t>
            </a:r>
            <a:r>
              <a:rPr lang="en-ZA" dirty="0"/>
              <a:t>a system that </a:t>
            </a:r>
            <a:r>
              <a:rPr lang="en-US" dirty="0"/>
              <a:t>tracks changes in software development, enables collaboration, and provides a history of modifications</a:t>
            </a:r>
            <a:endParaRPr lang="en-ZA" dirty="0"/>
          </a:p>
        </p:txBody>
      </p:sp>
      <p:pic>
        <p:nvPicPr>
          <p:cNvPr id="1026" name="Picture 2" descr="George Mount on LinkedIn: Of the many benefits Excel users can gain by  moving some workflows into…">
            <a:extLst>
              <a:ext uri="{FF2B5EF4-FFF2-40B4-BE49-F238E27FC236}">
                <a16:creationId xmlns:a16="http://schemas.microsoft.com/office/drawing/2014/main" id="{D645FF5B-BC41-F8A0-2378-DA596561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06" y="3255757"/>
            <a:ext cx="3178467" cy="32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CE246-6983-72CD-2AB8-EFF82944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27" y="3255757"/>
            <a:ext cx="5493867" cy="32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E6C-D393-EC10-D7D7-DD5893A9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C3577-5F47-96EB-D34A-27E5ED3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Git: </a:t>
            </a:r>
            <a:r>
              <a:rPr lang="en-ZA" dirty="0"/>
              <a:t>A distributed version control system:</a:t>
            </a:r>
          </a:p>
          <a:p>
            <a:pPr lvl="1"/>
            <a:r>
              <a:rPr lang="en-ZA" dirty="0"/>
              <a:t>Each user has a complete copy of the repository, including its full history.</a:t>
            </a:r>
          </a:p>
          <a:p>
            <a:pPr lvl="1"/>
            <a:r>
              <a:rPr lang="en-ZA" dirty="0"/>
              <a:t>Users can work offline and sync changes with others when connected.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29EA1-4A9D-E2D9-12E1-1189A18DEB67}"/>
              </a:ext>
            </a:extLst>
          </p:cNvPr>
          <p:cNvSpPr txBox="1"/>
          <p:nvPr/>
        </p:nvSpPr>
        <p:spPr>
          <a:xfrm>
            <a:off x="7393858" y="3540911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Will demo how this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39DC6-520B-E150-D7CA-B89B1C58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8" y="3311013"/>
            <a:ext cx="4572000" cy="28659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6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0494-A8EB-7A00-5AF7-B01D448B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Gitbash – How we interact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3354A-7323-DE05-98DF-EFBF581D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Git Bash: </a:t>
            </a:r>
            <a:r>
              <a:rPr lang="en-ZA" dirty="0"/>
              <a:t>A command-line interface for Git on Windows</a:t>
            </a:r>
          </a:p>
          <a:p>
            <a:r>
              <a:rPr lang="en-ZA" b="1" dirty="0"/>
              <a:t>Uses:</a:t>
            </a:r>
          </a:p>
          <a:p>
            <a:pPr lvl="1"/>
            <a:r>
              <a:rPr lang="en-ZA" dirty="0"/>
              <a:t>G	it operations – interacting with Git</a:t>
            </a:r>
          </a:p>
          <a:p>
            <a:pPr lvl="1"/>
            <a:r>
              <a:rPr lang="en-ZA" dirty="0"/>
              <a:t>Command-line operations – Unix-like commands: cd, ls, </a:t>
            </a:r>
            <a:r>
              <a:rPr lang="en-ZA" dirty="0" err="1"/>
              <a:t>mkdir</a:t>
            </a:r>
            <a:r>
              <a:rPr lang="en-ZA" dirty="0"/>
              <a:t>, cd ..</a:t>
            </a:r>
          </a:p>
          <a:p>
            <a:pPr lvl="1"/>
            <a:r>
              <a:rPr lang="en-ZA" dirty="0"/>
              <a:t>Integration with other tools – used alongside other tools and utilities in the software development ecosystem.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0B978-A373-FB40-F496-2FCF4214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09447"/>
            <a:ext cx="5534025" cy="246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1494C-8F85-0B85-4EDB-1A5451924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97" y="4309448"/>
            <a:ext cx="4778477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DE5E-D015-EC40-AFC2-E33E5085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Download and Install Git | Video Guide: </a:t>
            </a:r>
            <a:r>
              <a:rPr lang="en-ZA" dirty="0">
                <a:hlinkClick r:id="rId2"/>
              </a:rPr>
              <a:t>link</a:t>
            </a:r>
            <a:r>
              <a:rPr lang="en-Z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CA55-2153-33D7-6879-B3E92393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ZA" sz="2400" dirty="0"/>
              <a:t>Navigate to </a:t>
            </a:r>
            <a:r>
              <a:rPr lang="en-ZA" sz="2400" dirty="0">
                <a:hlinkClick r:id="rId3"/>
              </a:rPr>
              <a:t>https://git-scm.com/downloads</a:t>
            </a:r>
            <a:r>
              <a:rPr lang="en-ZA" sz="2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 your operating system under the </a:t>
            </a:r>
            <a:r>
              <a:rPr lang="en-US" sz="2400" b="1" dirty="0"/>
              <a:t>Downloads</a:t>
            </a:r>
            <a:r>
              <a:rPr lang="en-US" sz="2400" dirty="0"/>
              <a:t> section.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For Windows users:</a:t>
            </a:r>
          </a:p>
          <a:p>
            <a:pPr lvl="1"/>
            <a:r>
              <a:rPr lang="en-US" sz="2000" dirty="0"/>
              <a:t>Determine your system type (32-bit or 64-bit) by searching for </a:t>
            </a:r>
            <a:r>
              <a:rPr lang="en-US" sz="2000" b="1" dirty="0"/>
              <a:t>System Information</a:t>
            </a:r>
            <a:r>
              <a:rPr lang="en-US" sz="2000" dirty="0"/>
              <a:t> on your PC.</a:t>
            </a:r>
          </a:p>
          <a:p>
            <a:pPr lvl="1"/>
            <a:r>
              <a:rPr lang="en-US" sz="2000" dirty="0"/>
              <a:t>Download the appropriate </a:t>
            </a:r>
            <a:r>
              <a:rPr lang="en-US" sz="2000" b="1" dirty="0"/>
              <a:t>standalone installer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Most Windows PCs are 64-bit, so click on </a:t>
            </a:r>
            <a:r>
              <a:rPr lang="en-US" sz="1800" b="1" dirty="0"/>
              <a:t>64-bit Git for Windows Setup.</a:t>
            </a:r>
          </a:p>
          <a:p>
            <a:pPr lvl="2"/>
            <a:r>
              <a:rPr lang="en-US" sz="1800" dirty="0"/>
              <a:t>If your system is 32-bit, select the 32-bit Git for Windows Setup.</a:t>
            </a:r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44AED-B3A4-E100-7D1B-32659CBF0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84" t="11649" r="7580" b="4338"/>
          <a:stretch/>
        </p:blipFill>
        <p:spPr>
          <a:xfrm>
            <a:off x="1646395" y="4756101"/>
            <a:ext cx="3538448" cy="2024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D0FD0-2D42-B957-8ABF-450D77F69E85}"/>
              </a:ext>
            </a:extLst>
          </p:cNvPr>
          <p:cNvSpPr txBox="1"/>
          <p:nvPr/>
        </p:nvSpPr>
        <p:spPr>
          <a:xfrm>
            <a:off x="6232634" y="4756101"/>
            <a:ext cx="57491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Installation prompts: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</a:t>
            </a:r>
            <a:r>
              <a:rPr lang="en-US" sz="1600" b="1" dirty="0"/>
              <a:t>Next</a:t>
            </a:r>
            <a:r>
              <a:rPr lang="en-US" sz="1600" dirty="0"/>
              <a:t> to proceed through each step of the installation.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default settings provided by the installer by clicking </a:t>
            </a:r>
            <a:r>
              <a:rPr lang="en-US" sz="1600" b="1" dirty="0"/>
              <a:t>Next</a:t>
            </a:r>
            <a:r>
              <a:rPr lang="en-US" sz="1600" dirty="0"/>
              <a:t> at each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Finally, click </a:t>
            </a:r>
            <a:r>
              <a:rPr lang="en-US" sz="1600" b="1" dirty="0"/>
              <a:t>Install</a:t>
            </a:r>
            <a:r>
              <a:rPr lang="en-US" sz="1600" dirty="0"/>
              <a:t> to begin the installation.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Once the installation is complete, click </a:t>
            </a:r>
            <a:r>
              <a:rPr lang="en-US" sz="1600" b="1" dirty="0"/>
              <a:t>Finish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130125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9476-AA37-8BB9-21EC-F28A4C93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268-85F2-7476-D491-EDB90829D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/>
              <a:t>GitHub</a:t>
            </a:r>
            <a:r>
              <a:rPr lang="en-ZA" dirty="0"/>
              <a:t> – A </a:t>
            </a:r>
            <a:r>
              <a:rPr lang="en-US" dirty="0"/>
              <a:t>developer platform that allows developers to create, store, manage and share their code.</a:t>
            </a:r>
          </a:p>
          <a:p>
            <a:r>
              <a:rPr lang="en-US" b="1" dirty="0"/>
              <a:t>Uses:</a:t>
            </a:r>
          </a:p>
          <a:p>
            <a:pPr lvl="1"/>
            <a:r>
              <a:rPr lang="en-US" sz="2000" dirty="0"/>
              <a:t>Version control</a:t>
            </a:r>
          </a:p>
          <a:p>
            <a:pPr lvl="1"/>
            <a:r>
              <a:rPr lang="en-US" sz="2000" dirty="0"/>
              <a:t>Code collaboration</a:t>
            </a:r>
          </a:p>
          <a:p>
            <a:pPr lvl="1"/>
            <a:r>
              <a:rPr lang="en-US" sz="2000" dirty="0"/>
              <a:t>Documentation</a:t>
            </a:r>
          </a:p>
          <a:p>
            <a:pPr lvl="1"/>
            <a:r>
              <a:rPr lang="en-US" sz="2000" dirty="0"/>
              <a:t>Sharing code and open source</a:t>
            </a:r>
          </a:p>
          <a:p>
            <a:pPr lvl="1"/>
            <a:r>
              <a:rPr lang="en-US" sz="2000" dirty="0"/>
              <a:t>Community engagement</a:t>
            </a:r>
          </a:p>
          <a:p>
            <a:pPr lvl="1"/>
            <a:r>
              <a:rPr lang="en-US" sz="2000" dirty="0"/>
              <a:t>Portfolio and showcase</a:t>
            </a:r>
          </a:p>
          <a:p>
            <a:pPr lvl="1"/>
            <a:r>
              <a:rPr lang="en-US" sz="2000" dirty="0"/>
              <a:t>Education and learning</a:t>
            </a:r>
          </a:p>
          <a:p>
            <a:pPr lvl="1"/>
            <a:r>
              <a:rPr lang="en-US" sz="2000" dirty="0"/>
              <a:t>Data hosting</a:t>
            </a:r>
            <a:endParaRPr lang="en-Z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662D-9A80-A0D9-EAA2-5E757985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31" y="2671763"/>
            <a:ext cx="5572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F47B-C780-55D1-D0AB-8E5E83AF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Create GitHub Account | Video Guide: </a:t>
            </a:r>
            <a:r>
              <a:rPr lang="en-ZA" dirty="0">
                <a:hlinkClick r:id="rId2"/>
              </a:rPr>
              <a:t>link</a:t>
            </a:r>
            <a:r>
              <a:rPr lang="en-Z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E25B-AE0D-A743-FC45-14EA3E6A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ZA" sz="2400" dirty="0"/>
              <a:t>Navigate to </a:t>
            </a:r>
            <a:r>
              <a:rPr lang="en-ZA" sz="2400" dirty="0">
                <a:hlinkClick r:id="rId3"/>
              </a:rPr>
              <a:t>https://github.com/</a:t>
            </a:r>
            <a:r>
              <a:rPr lang="en-ZA" sz="2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400" dirty="0"/>
              <a:t>Click </a:t>
            </a:r>
            <a:r>
              <a:rPr lang="en-ZA" sz="2400" b="1" dirty="0"/>
              <a:t>Sign up.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400" dirty="0"/>
              <a:t>Follow the prompts to create your personal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4A6F9-AB6B-19AA-D3AD-327101A6B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1362" r="555" b="4624"/>
          <a:stretch/>
        </p:blipFill>
        <p:spPr>
          <a:xfrm>
            <a:off x="1111044" y="3296110"/>
            <a:ext cx="6028363" cy="2880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355DD-F1E2-611F-8BC0-80D8D9FF6C28}"/>
              </a:ext>
            </a:extLst>
          </p:cNvPr>
          <p:cNvSpPr txBox="1"/>
          <p:nvPr/>
        </p:nvSpPr>
        <p:spPr>
          <a:xfrm>
            <a:off x="7874369" y="3429000"/>
            <a:ext cx="362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IMPORTANT: </a:t>
            </a:r>
            <a:r>
              <a:rPr lang="en-US" dirty="0"/>
              <a:t>If you're having problems verifying your email address, there are some troubleshooting steps you can take. For more information, see </a:t>
            </a:r>
            <a:r>
              <a:rPr lang="en-US" dirty="0">
                <a:hlinkClick r:id="rId5"/>
              </a:rPr>
              <a:t>"Verifying your email address."</a:t>
            </a:r>
            <a:r>
              <a:rPr lang="en-US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901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1000</Words>
  <Application>Microsoft Office PowerPoint</Application>
  <PresentationFormat>Widescreen</PresentationFormat>
  <Paragraphs>153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GitHub &amp; Git Introduction  Eli Nimy</vt:lpstr>
      <vt:lpstr>Outline</vt:lpstr>
      <vt:lpstr>Questions</vt:lpstr>
      <vt:lpstr>Version Control </vt:lpstr>
      <vt:lpstr>What is Git?</vt:lpstr>
      <vt:lpstr>Gitbash – How we interact with Git</vt:lpstr>
      <vt:lpstr>Download and Install Git | Video Guide: link </vt:lpstr>
      <vt:lpstr>What is GitHub</vt:lpstr>
      <vt:lpstr>Create GitHub Account | Video Guide: link </vt:lpstr>
      <vt:lpstr>Demo 1 – Open ended</vt:lpstr>
      <vt:lpstr>Activity 1</vt:lpstr>
      <vt:lpstr>Demo 2</vt:lpstr>
      <vt:lpstr>Activity 2 – Groups of 3 or 5</vt:lpstr>
      <vt:lpstr>GitHub Use: Documentation </vt:lpstr>
      <vt:lpstr>GitHub Use: Sharing Code and Open Source</vt:lpstr>
      <vt:lpstr>GitHub Use: Community Engagement</vt:lpstr>
      <vt:lpstr>GitHub Use: Portfolio and Showcase </vt:lpstr>
      <vt:lpstr>GitHub Use: Data Hosting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 Nimy</dc:creator>
  <cp:lastModifiedBy>Eli Nimy</cp:lastModifiedBy>
  <cp:revision>7</cp:revision>
  <dcterms:created xsi:type="dcterms:W3CDTF">2024-08-06T19:39:37Z</dcterms:created>
  <dcterms:modified xsi:type="dcterms:W3CDTF">2024-08-09T12:02:55Z</dcterms:modified>
</cp:coreProperties>
</file>